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6" r:id="rId9"/>
    <p:sldId id="267" r:id="rId10"/>
    <p:sldId id="261" r:id="rId11"/>
    <p:sldId id="269" r:id="rId12"/>
    <p:sldId id="268" r:id="rId13"/>
    <p:sldId id="274" r:id="rId14"/>
    <p:sldId id="275" r:id="rId15"/>
    <p:sldId id="293" r:id="rId16"/>
    <p:sldId id="270" r:id="rId17"/>
    <p:sldId id="271" r:id="rId18"/>
    <p:sldId id="272" r:id="rId19"/>
    <p:sldId id="278" r:id="rId20"/>
    <p:sldId id="273" r:id="rId21"/>
    <p:sldId id="294" r:id="rId22"/>
    <p:sldId id="262" r:id="rId23"/>
    <p:sldId id="263" r:id="rId24"/>
    <p:sldId id="289" r:id="rId25"/>
    <p:sldId id="295" r:id="rId26"/>
    <p:sldId id="296" r:id="rId27"/>
    <p:sldId id="279" r:id="rId28"/>
    <p:sldId id="282" r:id="rId29"/>
    <p:sldId id="283" r:id="rId30"/>
    <p:sldId id="286" r:id="rId31"/>
    <p:sldId id="290" r:id="rId32"/>
    <p:sldId id="292" r:id="rId33"/>
    <p:sldId id="297" r:id="rId34"/>
    <p:sldId id="298" r:id="rId35"/>
    <p:sldId id="300" r:id="rId36"/>
    <p:sldId id="301" r:id="rId37"/>
    <p:sldId id="304" r:id="rId38"/>
    <p:sldId id="305" r:id="rId39"/>
    <p:sldId id="306" r:id="rId40"/>
    <p:sldId id="307" r:id="rId41"/>
    <p:sldId id="308" r:id="rId42"/>
    <p:sldId id="309" r:id="rId43"/>
    <p:sldId id="303" r:id="rId44"/>
    <p:sldId id="311" r:id="rId45"/>
    <p:sldId id="324" r:id="rId46"/>
    <p:sldId id="312" r:id="rId47"/>
    <p:sldId id="314" r:id="rId48"/>
    <p:sldId id="315" r:id="rId49"/>
    <p:sldId id="317" r:id="rId50"/>
    <p:sldId id="318" r:id="rId51"/>
    <p:sldId id="291" r:id="rId52"/>
    <p:sldId id="319" r:id="rId53"/>
    <p:sldId id="321" r:id="rId54"/>
    <p:sldId id="323" r:id="rId55"/>
    <p:sldId id="322" r:id="rId56"/>
    <p:sldId id="316" r:id="rId57"/>
    <p:sldId id="326" r:id="rId58"/>
    <p:sldId id="325" r:id="rId59"/>
    <p:sldId id="327" r:id="rId60"/>
    <p:sldId id="328" r:id="rId61"/>
    <p:sldId id="329" r:id="rId62"/>
    <p:sldId id="330" r:id="rId63"/>
    <p:sldId id="331" r:id="rId64"/>
    <p:sldId id="333" r:id="rId65"/>
    <p:sldId id="332" r:id="rId66"/>
    <p:sldId id="334" r:id="rId67"/>
    <p:sldId id="350" r:id="rId68"/>
    <p:sldId id="345" r:id="rId69"/>
    <p:sldId id="347" r:id="rId70"/>
    <p:sldId id="344" r:id="rId71"/>
    <p:sldId id="346" r:id="rId72"/>
    <p:sldId id="343" r:id="rId73"/>
    <p:sldId id="351" r:id="rId74"/>
    <p:sldId id="336" r:id="rId75"/>
    <p:sldId id="352" r:id="rId76"/>
    <p:sldId id="353" r:id="rId77"/>
    <p:sldId id="354" r:id="rId78"/>
    <p:sldId id="355" r:id="rId79"/>
    <p:sldId id="356" r:id="rId80"/>
    <p:sldId id="357" r:id="rId81"/>
    <p:sldId id="359" r:id="rId82"/>
    <p:sldId id="358" r:id="rId83"/>
    <p:sldId id="360" r:id="rId8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1CD5E-19D0-4FFA-A503-E3942EE0D99E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3F4C8-C92C-43E8-8948-BAC9ED383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5C93B-0650-4E97-B488-5330CC1B6C2D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0BDA9-976B-4159-B3CF-048A74E05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9B2747-49B0-49F6-B0E7-D8C88192F69C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531DF-7E59-43D0-982A-213D18DF5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2523E-BF82-44C8-BB12-361DBF60399B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415C7-53DF-401A-97DD-AB7E86414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D6FFDF-8800-4C4F-98CD-E8D4F834081F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847A9-8E47-4BD9-9527-E8E3805E9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3CB32-BD07-4FDC-BEA2-962EFF117EA6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0F730-664B-444C-91BF-10CAF02E4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42879-F093-468F-8DBF-1FC1C1219D20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DC0CF-83FA-4675-B65B-27ABE43BE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12955-5725-4802-AE17-CE124C84D321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3FD8A-E854-4228-AD38-BCC010C0C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341FC-840F-4C31-8CB3-FE84CA1FBF0F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D1A42-228B-4474-92E0-14FBE7F25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409870-DD0F-465F-AC28-AE15BF867EEF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0566-74E1-4757-8D06-883A127A22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3FEAC-994F-4ADC-9750-A42601B152AC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2F328-E9CE-4EF0-90E5-1D8C9A20D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0A0E42D-7267-4481-97FA-A00F564B67A9}" type="datetime1">
              <a:rPr lang="en-US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006F134-1D12-46E8-B050-8059CADFF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8" charset="-128"/>
          <a:cs typeface="ヒラギノ角ゴ Pro W3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-108" charset="-128"/>
          <a:cs typeface="ヒラギノ角ゴ Pro W3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8" charset="-128"/>
          <a:cs typeface="ヒラギノ角ゴ Pro W3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IMAGED BASED SCREENING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6363"/>
            <a:ext cx="6400800" cy="180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Past, Present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and Future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7463" y="6176963"/>
            <a:ext cx="2809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Michael D. Luck, MD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30400" y="4714875"/>
            <a:ext cx="55038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New Hampshire Society of Radiologic Technologists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Spring Seminar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Catholic Medical Center, Manchester NH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April 5,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Common Screening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Metabolic syndromes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Pregnancy: anemia, STDs, alpha-FP, Rh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PPD for Tb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Beck Depression Inventory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Domestic abuse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Bitewing radiographs for dental caries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Abdominal US for AAA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Cancer:  skin exam, pap smear, mammo, colonoscopy, etc…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 Rationale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3638" y="993775"/>
            <a:ext cx="6770687" cy="776288"/>
          </a:xfrm>
          <a:prstGeom prst="rect">
            <a:avLst/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lt1"/>
                </a:solidFill>
                <a:latin typeface="+mn-lt"/>
                <a:ea typeface="+mn-ea"/>
              </a:rPr>
              <a:t>Asymptomatic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1913" y="2487613"/>
            <a:ext cx="5664200" cy="630237"/>
          </a:xfrm>
          <a:prstGeom prst="rect">
            <a:avLst/>
          </a:prstGeom>
          <a:solidFill>
            <a:srgbClr val="FFFF00">
              <a:alpha val="81960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00475" y="3910013"/>
            <a:ext cx="4886325" cy="63023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77038" y="5334000"/>
            <a:ext cx="1909762" cy="13668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60775" y="5334000"/>
            <a:ext cx="1909763" cy="1366838"/>
          </a:xfrm>
          <a:prstGeom prst="rect">
            <a:avLst/>
          </a:prstGeom>
          <a:solidFill>
            <a:srgbClr val="FF66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0988" y="5334000"/>
            <a:ext cx="1908175" cy="1366838"/>
          </a:xfrm>
          <a:prstGeom prst="rect">
            <a:avLst/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>
            <a:off x="1339850" y="1917700"/>
            <a:ext cx="465138" cy="3127375"/>
          </a:xfrm>
          <a:prstGeom prst="downArrow">
            <a:avLst>
              <a:gd name="adj1" fmla="val 50000"/>
              <a:gd name="adj2" fmla="val 4999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Bent-Up Arrow 15"/>
          <p:cNvSpPr>
            <a:spLocks noChangeArrowheads="1"/>
          </p:cNvSpPr>
          <p:nvPr/>
        </p:nvSpPr>
        <p:spPr bwMode="auto">
          <a:xfrm rot="5400000" flipV="1">
            <a:off x="1277144" y="4591844"/>
            <a:ext cx="2649538" cy="552450"/>
          </a:xfrm>
          <a:custGeom>
            <a:avLst/>
            <a:gdLst>
              <a:gd name="T0" fmla="*/ 2498774 w 2649538"/>
              <a:gd name="T1" fmla="*/ 0 h 552450"/>
              <a:gd name="T2" fmla="*/ 2348011 w 2649538"/>
              <a:gd name="T3" fmla="*/ 138113 h 552450"/>
              <a:gd name="T4" fmla="*/ 0 w 2649538"/>
              <a:gd name="T5" fmla="*/ 442057 h 552450"/>
              <a:gd name="T6" fmla="*/ 1304584 w 2649538"/>
              <a:gd name="T7" fmla="*/ 552450 h 552450"/>
              <a:gd name="T8" fmla="*/ 2609168 w 2649538"/>
              <a:gd name="T9" fmla="*/ 345281 h 552450"/>
              <a:gd name="T10" fmla="*/ 2649538 w 2649538"/>
              <a:gd name="T11" fmla="*/ 138113 h 552450"/>
              <a:gd name="T12" fmla="*/ 3 60000 65536"/>
              <a:gd name="T13" fmla="*/ 2 60000 65536"/>
              <a:gd name="T14" fmla="*/ 2 60000 65536"/>
              <a:gd name="T15" fmla="*/ 1 60000 65536"/>
              <a:gd name="T16" fmla="*/ 0 60000 65536"/>
              <a:gd name="T17" fmla="*/ 0 60000 65536"/>
              <a:gd name="T18" fmla="*/ 0 w 2649538"/>
              <a:gd name="T19" fmla="*/ 331663 h 552450"/>
              <a:gd name="T20" fmla="*/ 2609168 w 2649538"/>
              <a:gd name="T21" fmla="*/ 552450 h 5524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9538" h="552450">
                <a:moveTo>
                  <a:pt x="0" y="331663"/>
                </a:moveTo>
                <a:lnTo>
                  <a:pt x="2388381" y="331663"/>
                </a:lnTo>
                <a:lnTo>
                  <a:pt x="2388381" y="138113"/>
                </a:lnTo>
                <a:lnTo>
                  <a:pt x="2348011" y="138113"/>
                </a:lnTo>
                <a:lnTo>
                  <a:pt x="2498774" y="0"/>
                </a:lnTo>
                <a:lnTo>
                  <a:pt x="2649538" y="138113"/>
                </a:lnTo>
                <a:lnTo>
                  <a:pt x="2609168" y="138113"/>
                </a:lnTo>
                <a:lnTo>
                  <a:pt x="2609168" y="552450"/>
                </a:lnTo>
                <a:lnTo>
                  <a:pt x="0" y="552450"/>
                </a:lnTo>
                <a:close/>
              </a:path>
            </a:pathLst>
          </a:cu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1975" y="6330950"/>
            <a:ext cx="1346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rPr>
              <a:t>Healthy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5825" y="6330950"/>
            <a:ext cx="2373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rPr>
              <a:t>Reduced Illness</a:t>
            </a:r>
          </a:p>
        </p:txBody>
      </p:sp>
      <p:sp>
        <p:nvSpPr>
          <p:cNvPr id="19" name="Down Arrow 18"/>
          <p:cNvSpPr>
            <a:spLocks noChangeArrowheads="1"/>
          </p:cNvSpPr>
          <p:nvPr/>
        </p:nvSpPr>
        <p:spPr bwMode="auto">
          <a:xfrm>
            <a:off x="2960688" y="1917700"/>
            <a:ext cx="465137" cy="560388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Down Arrow 21"/>
          <p:cNvSpPr>
            <a:spLocks noChangeArrowheads="1"/>
          </p:cNvSpPr>
          <p:nvPr/>
        </p:nvSpPr>
        <p:spPr bwMode="auto">
          <a:xfrm>
            <a:off x="4395788" y="1917700"/>
            <a:ext cx="465137" cy="560388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Down Arrow 22"/>
          <p:cNvSpPr>
            <a:spLocks noChangeArrowheads="1"/>
          </p:cNvSpPr>
          <p:nvPr/>
        </p:nvSpPr>
        <p:spPr bwMode="auto">
          <a:xfrm>
            <a:off x="7216775" y="1917700"/>
            <a:ext cx="463550" cy="560388"/>
          </a:xfrm>
          <a:prstGeom prst="downArrow">
            <a:avLst>
              <a:gd name="adj1" fmla="val 50000"/>
              <a:gd name="adj2" fmla="val 50002"/>
            </a:avLst>
          </a:prstGeom>
          <a:solidFill>
            <a:schemeClr val="accent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2413" y="6330950"/>
            <a:ext cx="2460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rPr>
              <a:t>Death / Disabled</a:t>
            </a:r>
          </a:p>
        </p:txBody>
      </p:sp>
      <p:sp>
        <p:nvSpPr>
          <p:cNvPr id="28" name="Bent-Up Arrow 27"/>
          <p:cNvSpPr>
            <a:spLocks noChangeArrowheads="1"/>
          </p:cNvSpPr>
          <p:nvPr/>
        </p:nvSpPr>
        <p:spPr bwMode="auto">
          <a:xfrm rot="5400000">
            <a:off x="1951832" y="4552156"/>
            <a:ext cx="2649538" cy="631825"/>
          </a:xfrm>
          <a:custGeom>
            <a:avLst/>
            <a:gdLst>
              <a:gd name="T0" fmla="*/ 2477113 w 2649538"/>
              <a:gd name="T1" fmla="*/ 0 h 631825"/>
              <a:gd name="T2" fmla="*/ 2304688 w 2649538"/>
              <a:gd name="T3" fmla="*/ 157956 h 631825"/>
              <a:gd name="T4" fmla="*/ 0 w 2649538"/>
              <a:gd name="T5" fmla="*/ 518719 h 631825"/>
              <a:gd name="T6" fmla="*/ 1295110 w 2649538"/>
              <a:gd name="T7" fmla="*/ 631825 h 631825"/>
              <a:gd name="T8" fmla="*/ 2590219 w 2649538"/>
              <a:gd name="T9" fmla="*/ 394891 h 631825"/>
              <a:gd name="T10" fmla="*/ 2649538 w 2649538"/>
              <a:gd name="T11" fmla="*/ 157956 h 631825"/>
              <a:gd name="T12" fmla="*/ 3 60000 65536"/>
              <a:gd name="T13" fmla="*/ 2 60000 65536"/>
              <a:gd name="T14" fmla="*/ 2 60000 65536"/>
              <a:gd name="T15" fmla="*/ 1 60000 65536"/>
              <a:gd name="T16" fmla="*/ 0 60000 65536"/>
              <a:gd name="T17" fmla="*/ 0 60000 65536"/>
              <a:gd name="T18" fmla="*/ 0 w 2649538"/>
              <a:gd name="T19" fmla="*/ 405613 h 631825"/>
              <a:gd name="T20" fmla="*/ 2590219 w 2649538"/>
              <a:gd name="T21" fmla="*/ 631825 h 6318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49538" h="631825">
                <a:moveTo>
                  <a:pt x="0" y="405613"/>
                </a:moveTo>
                <a:lnTo>
                  <a:pt x="2364007" y="405613"/>
                </a:lnTo>
                <a:lnTo>
                  <a:pt x="2364007" y="157956"/>
                </a:lnTo>
                <a:lnTo>
                  <a:pt x="2304688" y="157956"/>
                </a:lnTo>
                <a:lnTo>
                  <a:pt x="2477113" y="0"/>
                </a:lnTo>
                <a:lnTo>
                  <a:pt x="2649538" y="157956"/>
                </a:lnTo>
                <a:lnTo>
                  <a:pt x="2590219" y="157956"/>
                </a:lnTo>
                <a:lnTo>
                  <a:pt x="2590219" y="631825"/>
                </a:lnTo>
                <a:lnTo>
                  <a:pt x="0" y="631825"/>
                </a:lnTo>
                <a:close/>
              </a:path>
            </a:pathLst>
          </a:cu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00088" y="1917700"/>
            <a:ext cx="8199437" cy="395288"/>
          </a:xfrm>
          <a:prstGeom prst="ellipse">
            <a:avLst/>
          </a:prstGeom>
          <a:solidFill>
            <a:schemeClr val="accent2">
              <a:alpha val="72156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71" name="TextBox 29"/>
          <p:cNvSpPr txBox="1">
            <a:spLocks noChangeArrowheads="1"/>
          </p:cNvSpPr>
          <p:nvPr/>
        </p:nvSpPr>
        <p:spPr bwMode="auto">
          <a:xfrm>
            <a:off x="4395788" y="2487613"/>
            <a:ext cx="266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Early Disease</a:t>
            </a:r>
          </a:p>
        </p:txBody>
      </p:sp>
      <p:sp>
        <p:nvSpPr>
          <p:cNvPr id="31" name="Down Arrow 30"/>
          <p:cNvSpPr>
            <a:spLocks noChangeArrowheads="1"/>
          </p:cNvSpPr>
          <p:nvPr/>
        </p:nvSpPr>
        <p:spPr bwMode="auto">
          <a:xfrm>
            <a:off x="4395788" y="3203575"/>
            <a:ext cx="465137" cy="213042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A6A6A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Down Arrow 31"/>
          <p:cNvSpPr>
            <a:spLocks noChangeArrowheads="1"/>
          </p:cNvSpPr>
          <p:nvPr/>
        </p:nvSpPr>
        <p:spPr bwMode="auto">
          <a:xfrm>
            <a:off x="7216775" y="3203575"/>
            <a:ext cx="463550" cy="21304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26262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74" name="Rectangle 32"/>
          <p:cNvSpPr>
            <a:spLocks noChangeArrowheads="1"/>
          </p:cNvSpPr>
          <p:nvPr/>
        </p:nvSpPr>
        <p:spPr bwMode="auto">
          <a:xfrm>
            <a:off x="4649788" y="3910013"/>
            <a:ext cx="2722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Calibri" pitchFamily="34" charset="0"/>
              </a:rPr>
              <a:t>Disease Progression</a:t>
            </a:r>
          </a:p>
        </p:txBody>
      </p:sp>
      <p:pic>
        <p:nvPicPr>
          <p:cNvPr id="23575" name="Picture 33" descr="Screen Shot 2014-04-01 at 9.56.45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8" y="5454650"/>
            <a:ext cx="838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34" descr="Screen Shot 2014-04-01 at 9.57.4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2350" y="5486400"/>
            <a:ext cx="889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35" descr="Screen Shot 2014-04-01 at 9.57.5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25" y="5492750"/>
            <a:ext cx="876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224088" y="3203575"/>
            <a:ext cx="1473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</a:rPr>
              <a:t>THERAPY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Screening: 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No test is perfect!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Some may test positive without disease (False Positive)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Diseased people may test negative (False Negative)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Screening:  Limitations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Programs involve cost, resources, time for majority of people screened who do not have the disease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Adverse effects (radiation, discomfort, morbidity and mortality, etc..)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False sense of security with false negatives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Stress/anxiety if therapy does not improve life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M.P.H -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Incidence = # of new cases of disease in the population during a time interval (i.e. - rate of getting the disease)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Primary prevention targets this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Prevalence = total # of cases of a disease in a population at a moment in time (i.e. - the proportion of disease + people)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Secondary prevention targets this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2F2F2"/>
              </a:solidFill>
            </a:endParaRPr>
          </a:p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M.P.H – Basics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Ideal screening test should be both sensitive (Sn) and specific (Sp)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Sensitivity = percentage of patients with a disease that test positive for the disease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Specificity = number of people who do not have the disease who test negative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Ideally, both would be 100% - but that doesn’t happen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Classic 2 x 2</a:t>
            </a:r>
          </a:p>
        </p:txBody>
      </p:sp>
      <p:pic>
        <p:nvPicPr>
          <p:cNvPr id="28675" name="Picture 4" descr="Screen Shot 2014-04-01 at 10.51.5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163" y="1681163"/>
            <a:ext cx="6370637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NoahsArk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681163"/>
            <a:ext cx="201453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Sensitivity</a:t>
            </a:r>
          </a:p>
        </p:txBody>
      </p:sp>
      <p:pic>
        <p:nvPicPr>
          <p:cNvPr id="29699" name="Content Placeholder 3" descr="Screen Shot 2014-04-01 at 10.58.5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59" r="-8859"/>
          <a:stretch>
            <a:fillRect/>
          </a:stretch>
        </p:blipFill>
        <p:spPr>
          <a:xfrm>
            <a:off x="-160338" y="1600200"/>
            <a:ext cx="8229601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Specificity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0724" name="Picture 3" descr="Screen Shot 2014-04-01 at 10.59.4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3533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Trade Off:  Sn vs Sp</a:t>
            </a:r>
          </a:p>
        </p:txBody>
      </p:sp>
      <p:pic>
        <p:nvPicPr>
          <p:cNvPr id="31747" name="Picture 3" descr="C:\WINDOWS\Desktop\glucose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8" y="1417638"/>
            <a:ext cx="36671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Screen Shot 2014-04-01 at 11.25.58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763" y="3030538"/>
            <a:ext cx="30734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Screen Shot 2014-04-01 at 11.27.27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0613" y="4946650"/>
            <a:ext cx="297338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Screen Shot 2014-04-01 at 11.28.56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0763" y="1417638"/>
            <a:ext cx="11017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Identify the purpose and rationale of screening and preventive medicine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Define the role of radiologic imaging in finding occult disease of the breast, colon, lung</a:t>
            </a:r>
            <a:r>
              <a:rPr lang="en-US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, circulatory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system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Identify the parts of a successful screening program using LDCT for lung cancer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Define future directions for imaging in detecting disease in asymptomatic patients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Consequences of Sn / 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False Positive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Even if small %, it’s a large # applied to 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Costs for follow-up test, anxiety, morbidity,…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False Negative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Even if small, tragic lost opportunity for health improvement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May provide false sense security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May neglect future screening / lifestyle modifications</a:t>
            </a:r>
          </a:p>
          <a:p>
            <a:pPr lvl="1" eaLnBrk="1" hangingPunct="1">
              <a:lnSpc>
                <a:spcPct val="8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What does my test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Sensitivity and Specificity are parameters of the test.  That is - how good is that screening tool at finding what it is it’s looking for.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What people want to know is…	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2F2F2"/>
                </a:solidFill>
              </a:rPr>
              <a:t>Do I have the disease or not?</a:t>
            </a:r>
          </a:p>
          <a:p>
            <a:pPr lvl="1" eaLnBrk="1" hangingPunct="1">
              <a:lnSpc>
                <a:spcPct val="90000"/>
              </a:lnSpc>
            </a:pPr>
            <a:endParaRPr lang="en-US" sz="26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That is addressed by other parameters</a:t>
            </a:r>
          </a:p>
          <a:p>
            <a:pPr lvl="1" eaLnBrk="1" hangingPunct="1">
              <a:lnSpc>
                <a:spcPct val="9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  <p:pic>
        <p:nvPicPr>
          <p:cNvPr id="33796" name="Picture 3" descr="Unknow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7775" y="3381375"/>
            <a:ext cx="2359025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Positive Predictive Value</a:t>
            </a:r>
          </a:p>
        </p:txBody>
      </p:sp>
      <p:pic>
        <p:nvPicPr>
          <p:cNvPr id="34819" name="Content Placeholder 5" descr="Screen Shot 2014-04-01 at 11.06.3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54" r="-10754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Negative Predictive Value</a:t>
            </a:r>
            <a:endParaRPr lang="en-US" smtClean="0"/>
          </a:p>
        </p:txBody>
      </p:sp>
      <p:pic>
        <p:nvPicPr>
          <p:cNvPr id="35843" name="Content Placeholder 5" descr="Screen Shot 2014-04-01 at 11.10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203" r="-13203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Predictive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Unlike sensitivity and specificity, PPV and NPV vary not with the test, but the population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Predictive values change with disease prevalence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Bayes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As the prevalence of a disease increases, the positive predictive value increases.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As the prevalence of a disease decreases, the negative predictive value decreases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2 Populations of 10,0000</a:t>
            </a:r>
          </a:p>
        </p:txBody>
      </p:sp>
      <p:pic>
        <p:nvPicPr>
          <p:cNvPr id="38915" name="Content Placeholder 6" descr="Screen Shot 2014-04-02 at 8.48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58" r="-6058"/>
          <a:stretch>
            <a:fillRect/>
          </a:stretch>
        </p:blipFill>
        <p:spPr/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Any systematic error that affects the evaluation of a screening test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065463"/>
            <a:ext cx="21891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images-1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3065463"/>
            <a:ext cx="2882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Lead time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Perceived increased length of survival due to catching awareness of disease early without changing course of disease</a:t>
            </a:r>
          </a:p>
        </p:txBody>
      </p:sp>
      <p:pic>
        <p:nvPicPr>
          <p:cNvPr id="40964" name="Picture 3" descr="Screen Shot 2014-04-01 at 11.47.4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3846513"/>
            <a:ext cx="744378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Length time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591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Slower growing cancers have better prognosis and are easier detected by interval screening. 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E.g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 catch cancers that would not have killed the patient anyway</a:t>
            </a:r>
          </a:p>
        </p:txBody>
      </p:sp>
      <p:pic>
        <p:nvPicPr>
          <p:cNvPr id="41988" name="Picture 3" descr="Screen Shot 2014-04-01 at 11.51.5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2588" y="1379538"/>
            <a:ext cx="4546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WELCOME!</a:t>
            </a:r>
          </a:p>
        </p:txBody>
      </p:sp>
      <p:pic>
        <p:nvPicPr>
          <p:cNvPr id="15363" name="Content Placeholder 3" descr="Screen Shot 2014-03-30 at 11.55.54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715" b="-6715"/>
          <a:stretch>
            <a:fillRect/>
          </a:stretch>
        </p:blipFill>
        <p:spPr>
          <a:xfrm>
            <a:off x="2346325" y="1118978"/>
            <a:ext cx="4381500" cy="1816100"/>
          </a:xfrm>
        </p:spPr>
      </p:pic>
      <p:pic>
        <p:nvPicPr>
          <p:cNvPr id="15364" name="Picture 4" descr="CatholicMedicalCenter1__ManchesterN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2952331"/>
            <a:ext cx="5656262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Overdiagnosis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900" y="3908425"/>
            <a:ext cx="59626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Test finds disease that otherwise would not be detected nor cause death.</a:t>
            </a:r>
          </a:p>
        </p:txBody>
      </p:sp>
      <p:pic>
        <p:nvPicPr>
          <p:cNvPr id="43012" name="Picture 3" descr="Screen Shot 2014-04-01 at 11.57.3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25" y="1555750"/>
            <a:ext cx="52482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 with that….</a:t>
            </a: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188" y="1744663"/>
            <a:ext cx="43830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Breast Cancer -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Most common non-skin cancer in women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True or False:  Most common cause of death in women.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smtClean="0">
                <a:solidFill>
                  <a:srgbClr val="FF6600"/>
                </a:solidFill>
              </a:rPr>
              <a:t>FALSE – Heart disease!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True or False:  Most common cause of cancer death in women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b="1" smtClean="0">
                <a:solidFill>
                  <a:srgbClr val="FF6600"/>
                </a:solidFill>
              </a:rPr>
              <a:t>FALSE – Lung cancer!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Breast Cancer -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1.64 million cases worldwide in 2010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In US 2014 - 232,670 women will be diagnosed with breast cancer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40,000 US women will die this year from it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According to the American Cancer Society 130,000 US lives have been saved through early detection and treatment of breast cancer.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Mammograms – Early Successes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2012 meta-analysis of 11 randomized trials found a 20% relative risk reduction in breast cancer mortality </a:t>
            </a:r>
            <a:r>
              <a:rPr lang="en-US" sz="2000" smtClean="0">
                <a:solidFill>
                  <a:srgbClr val="FF6600"/>
                </a:solidFill>
              </a:rPr>
              <a:t>(*predates improved therapies)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Systematic review of 8 other studies concluded that there is a risk reduction from breast cancer death in women (between 0.68-0.85 RR) </a:t>
            </a:r>
            <a:r>
              <a:rPr lang="en-US" sz="2000" smtClean="0">
                <a:solidFill>
                  <a:srgbClr val="FF6600"/>
                </a:solidFill>
              </a:rPr>
              <a:t>(* not for women &lt;40)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Sweden trials showed minimal all cause mortality reduction </a:t>
            </a:r>
            <a:r>
              <a:rPr lang="en-US" sz="2000" smtClean="0">
                <a:solidFill>
                  <a:srgbClr val="FF6600"/>
                </a:solidFill>
              </a:rPr>
              <a:t>(very modest &lt;2%)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Increased incidence detection of breast cancers in 1990s was mostly in early stage and DCIS</a:t>
            </a:r>
            <a:endParaRPr lang="en-US" sz="2000" smtClean="0">
              <a:solidFill>
                <a:srgbClr val="FF66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2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Multiple studies estimate that as many as 1 in 3 breast cancers may be overdiagnosed by mammography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As many as 1 in 5 mammographically detected cancers in asymptomatic women might spontaneously regress without medical intervention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Even though cancer detection increased, the # of late stage cancers is essentially unchanged.  No change in mortality rate in these advanced cases</a:t>
            </a:r>
          </a:p>
          <a:p>
            <a:pPr eaLnBrk="1" hangingPunct="1">
              <a:lnSpc>
                <a:spcPct val="8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4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IMPROVEMENT: Finding it – or treating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There is extensive debate HOW much the reduction of breast cancer mortality seen (15-30%) is due to screening versus improved therapy 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Some studies estimate only 2-10% may be attributed to screening mammography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Mammo - Harms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False +:  ~ 11% screens in US require additional evaluation (call-backs)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Over 10 year period, 61% of women will be called-back and 7-9% will receive false-+ biopsy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2/3 of biopsies will be negative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Over 500,000 “unnecessary” biopsies performed each year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Cost:  Over $1,000,000,000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Harms – False Positives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US false positive rate is higher than that for UK – but cancer detection rates are similar between them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Why?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Ask Jim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Or any radiologist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3"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5120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9825" y="3089275"/>
            <a:ext cx="35020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What to do with women 40-50?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False positives are HIGH in younger women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Breasts are denser making detection less sensitive (but improved with digital)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Increases call backs (FP)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Increases false negatives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PPV of mammogram is LOWER because the prevalence of cancer is lower in this age group than women in 60s</a:t>
            </a:r>
          </a:p>
          <a:p>
            <a:pPr lvl="1" eaLnBrk="1" hangingPunct="1">
              <a:lnSpc>
                <a:spcPct val="8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And thank you!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025" y="2497138"/>
            <a:ext cx="56356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Age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smtClean="0">
                <a:solidFill>
                  <a:srgbClr val="F2F2F2"/>
                </a:solidFill>
              </a:rPr>
              <a:t>For 40-50:  1900 women need to be invited to screening in order to prevent just 1 death from breast cancer at cost of &gt;20,000 imaging visits and 2000 false + biopsies</a:t>
            </a:r>
          </a:p>
          <a:p>
            <a:pPr eaLnBrk="1" hangingPunct="1"/>
            <a:endParaRPr lang="en-US" sz="3000" smtClean="0">
              <a:solidFill>
                <a:srgbClr val="F2F2F2"/>
              </a:solidFill>
            </a:endParaRPr>
          </a:p>
          <a:p>
            <a:pPr eaLnBrk="1" hangingPunct="1"/>
            <a:r>
              <a:rPr lang="en-US" sz="3000" smtClean="0">
                <a:solidFill>
                  <a:srgbClr val="F2F2F2"/>
                </a:solidFill>
              </a:rPr>
              <a:t>For 60-69:  &lt;400 women need to be invited to screening in order to prevent just 1 death from breast cancer at a cost of ! 5000 imaging visits and 400 false + biopsies</a:t>
            </a:r>
          </a:p>
          <a:p>
            <a:pPr lvl="1" eaLnBrk="1" hangingPunct="1"/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54275" name="Picture 3" descr="Screen Shot 2014-04-02 at 11.27.48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82296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template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254000"/>
            <a:ext cx="69469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Where does that leave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2F2F2"/>
                </a:solidFill>
              </a:rPr>
              <a:t>Growing data suggest that: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Mammography’s initial benefit may have been overestimated 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Mammography is good / beneficial – just not as good as initially thought (or hoped)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Mammography is necessary for many women, maybe just not for all or all age groups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Mammography should be performed at some frequency, but perhaps not every year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33688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600" smtClean="0">
                <a:solidFill>
                  <a:srgbClr val="FFFF00"/>
                </a:solidFill>
              </a:rPr>
              <a:t>Current</a:t>
            </a:r>
          </a:p>
          <a:p>
            <a:pPr eaLnBrk="1" hangingPunct="1">
              <a:buFont typeface="Arial" charset="0"/>
              <a:buNone/>
            </a:pPr>
            <a:r>
              <a:rPr lang="en-US" sz="3600" smtClean="0">
                <a:solidFill>
                  <a:srgbClr val="FFFF00"/>
                </a:solidFill>
              </a:rPr>
              <a:t>Guidelines: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2F2F2"/>
                </a:solidFill>
              </a:rPr>
              <a:t>Who do you want to believe?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313" y="146050"/>
            <a:ext cx="45085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Cost 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Depends upon what group selected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$21,400 per year of life saved in women ages 50-69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$105,000 per year of life saved in women ages 40-49</a:t>
            </a: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Future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Age selection (?)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2F2F2"/>
                </a:solidFill>
              </a:rPr>
              <a:t>Target disease group to optimize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2F2F2"/>
                </a:solidFill>
              </a:rPr>
              <a:t>Individualize for women in 40s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solidFill>
                  <a:srgbClr val="F2F2F2"/>
                </a:solidFill>
              </a:rPr>
              <a:t>Frequency of screening (1 year or 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2F2F2"/>
                </a:solidFill>
              </a:rPr>
              <a:t>Little difference in stage of cancer seen in postmenopausal women if screened every 2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solidFill>
                  <a:srgbClr val="F2F2F2"/>
                </a:solidFill>
              </a:rPr>
              <a:t>Premenopasual women (?) Do every year because if present, more biologically active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>
              <a:solidFill>
                <a:srgbClr val="F2F2F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Technological:  Breast 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815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Sn &gt; mammo (0.77 versus 0.4)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Specificity &lt; mammo (0.86 v 0.95)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Not rec. for lifetime risk less than 15%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High costs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Access to MR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60420" name="Picture 3" descr="Screen Shot 2014-04-03 at 12.14.40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13" y="3292475"/>
            <a:ext cx="4699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Technological: 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8688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Not recommended for general population in screening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Adjunct modality to mammography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ABVS ? future role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5888" y="1417638"/>
            <a:ext cx="34766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4" descr="Screen Shot 2014-04-03 at 12.23.03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4587875"/>
            <a:ext cx="24034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Technological:  Tomosynthesis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514850" cy="515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Equal to better accuracy compared to digital mammography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Decreased false positives!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5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F2F2F2"/>
                </a:solidFill>
              </a:rPr>
              <a:t>Oslo Screening Trial and Italian Screening with Tomosynthesis or Standard mammography Trial confirm significant recall rate reductions (15-17%) with impoved cancer detection rates (33-53%)</a:t>
            </a:r>
          </a:p>
          <a:p>
            <a:pPr lvl="1" eaLnBrk="1" hangingPunct="1">
              <a:lnSpc>
                <a:spcPct val="80000"/>
              </a:lnSpc>
            </a:pPr>
            <a:endParaRPr lang="en-US" sz="2200" smtClean="0">
              <a:solidFill>
                <a:srgbClr val="F2F2F2"/>
              </a:solidFill>
            </a:endParaRPr>
          </a:p>
        </p:txBody>
      </p:sp>
      <p:pic>
        <p:nvPicPr>
          <p:cNvPr id="62468" name="Picture 3" descr="Screen Shot 2014-04-03 at 12.30.15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463" y="2290763"/>
            <a:ext cx="3802062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Preventive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Patient Protection and Affordable Care Act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Fundamentally shifts priorities of US health care with increased focus on preventive medicine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Encourages screening for asymptomatic individuals to identify deadly and costly diseases early when intervention may have effect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Legislated coverage of screening programs with zero cost sharing to programs endorsed by the USPSTF (US Preventive Services Task Force)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Technological:  Contrast enhanced spectral mammography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642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CESM is better than CM in detecting cancer and comparable in Sn to MRI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Sn 92%, Sp 83%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Evolving role as adjunct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8563" y="3263900"/>
            <a:ext cx="12700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4513" y="3095625"/>
            <a:ext cx="1020762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Abdominal Aortic Aneurysm:</a:t>
            </a:r>
            <a:b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Finding a silent killer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13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Undetected AAA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  <a:sym typeface="Wingdings"/>
              </a:rPr>
              <a:t>may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  <a:sym typeface="Wingdings"/>
              </a:rPr>
              <a:t>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  <a:sym typeface="Wingdings"/>
              </a:rPr>
              <a:t> catastrophic rupture and death ( in @ 3% patients)</a:t>
            </a:r>
            <a:endParaRPr lang="en-US" dirty="0" smtClean="0">
              <a:solidFill>
                <a:schemeClr val="bg1">
                  <a:lumMod val="9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Ultrasound = modality of choice</a:t>
            </a:r>
          </a:p>
        </p:txBody>
      </p:sp>
      <p:pic>
        <p:nvPicPr>
          <p:cNvPr id="64516" name="Picture 4" descr="Screen Shot 2014-04-03 at 8.52.2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425" y="3827463"/>
            <a:ext cx="356076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AAA: 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High Sn (95-100%) and Sp (near 100%) for AAA by US; FP cleared by CT</a:t>
            </a: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smtClean="0">
                <a:solidFill>
                  <a:srgbClr val="F2F2F2"/>
                </a:solidFill>
              </a:rPr>
              <a:t>Multicenter Aneurysm Screening Study (MASS)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2F2F2"/>
                </a:solidFill>
              </a:rPr>
              <a:t>42% reduction in mortality from aneurysm-related death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2F2F2"/>
                </a:solidFill>
              </a:rPr>
              <a:t>Overall reduction in all cause mortality by 3%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2F2F2"/>
                </a:solidFill>
              </a:rPr>
              <a:t>Twice as many elective AAA surgeries and half as many emergency salvage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2F2F2"/>
                </a:solidFill>
              </a:rPr>
              <a:t>216 patients invited to screening to save 1 life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2F2F2"/>
                </a:solidFill>
              </a:rPr>
              <a:t>Cost effective:  $19,500 per-life year gained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700" smtClean="0">
              <a:solidFill>
                <a:srgbClr val="F2F2F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USPTF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Men 65-75 who have ever smoked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One time screening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Men &gt;75 do not appear to benefit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Draft recommendation in 2014:  clinicians may selectively offer AAA in men 65-75 who have never smoked based on medical history, family hx, personal values…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USPTF does NOT recommend for women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Soc Vasc Surgery does ( due to women having inc risk of rupture &amp; +life expectancy benefit)</a:t>
            </a:r>
          </a:p>
          <a:p>
            <a:pPr lvl="1" eaLnBrk="1" hangingPunct="1">
              <a:lnSpc>
                <a:spcPct val="8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Colon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2</a:t>
            </a:r>
            <a:r>
              <a:rPr lang="en-US" baseline="30000" smtClean="0">
                <a:solidFill>
                  <a:srgbClr val="F2F2F2"/>
                </a:solidFill>
              </a:rPr>
              <a:t>nd</a:t>
            </a:r>
            <a:r>
              <a:rPr lang="en-US" smtClean="0">
                <a:solidFill>
                  <a:srgbClr val="F2F2F2"/>
                </a:solidFill>
              </a:rPr>
              <a:t> leading CA death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9% of cancer deaths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3% of all deaths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Many test options: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FOBT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Flex sigmoidoscopy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DC-BE</a:t>
            </a:r>
          </a:p>
          <a:p>
            <a:pPr lvl="1" eaLnBrk="1" hangingPunct="1"/>
            <a:r>
              <a:rPr lang="en-US" smtClean="0">
                <a:solidFill>
                  <a:srgbClr val="F2F2F2"/>
                </a:solidFill>
              </a:rPr>
              <a:t>Optical colonoscopy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675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3130550"/>
            <a:ext cx="341312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8002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75" y="51435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938" y="1319213"/>
            <a:ext cx="11334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600200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CT-Colonoscopy: Technique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Standard BE prep (Fleet)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Air insufflation (Co2 better tolerated)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3D volumetric scan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1 breath hold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Supine or supine/prone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Postprocessing 3D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+/- Stool tagging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4350" y="3057525"/>
            <a:ext cx="2908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CT-C: 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With optical tagging:  Sn 94 %, Sp 96% for polyps &gt; 10 mm, Optical colonoscopy Sn 88% in comparison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CT-C may find polyps on back side of mucosal folds better than OC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Decreased sensitivity with decreased polyp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Polyps &lt; 6mm ~48%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Polyps &gt; 9 mm ~85%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solidFill>
                <a:srgbClr val="F2F2F2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Safety /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Patients tolerate CT-C more than DC-BE, but do prefer OC more (where they get drugs to make them forget!)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If given option, patients opt for CT-C &gt; OC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2 published cases of colonic perforation to VC.  No reported deaths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2F2F2"/>
                </a:solidFill>
              </a:rPr>
              <a:t>Radiation exposure – what about long-term effects? (effective 50mAs, 120 kVp)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F2F2F2"/>
                </a:solidFill>
              </a:rPr>
              <a:t>Estimated 150 radiation induced cancers / 100,000 screened BUT prevent 3580-5190 / 100,000 colon cancers</a:t>
            </a:r>
          </a:p>
          <a:p>
            <a:pPr lvl="1" eaLnBrk="1" hangingPunct="1">
              <a:lnSpc>
                <a:spcPct val="80000"/>
              </a:lnSpc>
            </a:pPr>
            <a:endParaRPr lang="en-US" sz="260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FF00"/>
                </a:solidFill>
              </a:rPr>
              <a:t>CT Colonoscopy: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3600" smtClean="0">
                <a:solidFill>
                  <a:schemeClr val="bg1"/>
                </a:solidFill>
              </a:rPr>
              <a:t>If you build it, they might not come…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VC endorsed as screening by: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US multi society task force colon CA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American Cancer Society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American College of Radiology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Advantages: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minimally invasive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no sedation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improved safety,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relative low cost (only 15% more than OC)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400" smtClean="0">
                <a:solidFill>
                  <a:srgbClr val="F2F2F2"/>
                </a:solidFill>
              </a:rPr>
              <a:t>But… 5 years later</a:t>
            </a:r>
          </a:p>
          <a:p>
            <a:pPr marL="742950" lvl="2" indent="-342900" eaLnBrk="1" hangingPunct="1">
              <a:lnSpc>
                <a:spcPct val="80000"/>
              </a:lnSpc>
            </a:pPr>
            <a:r>
              <a:rPr lang="en-US" sz="2000" smtClean="0">
                <a:solidFill>
                  <a:srgbClr val="F2F2F2"/>
                </a:solidFill>
              </a:rPr>
              <a:t>Challenges to acceptance by MDs, reimbursement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More costly overall strategy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>
              <a:solidFill>
                <a:srgbClr val="F2F2F2"/>
              </a:solidFill>
            </a:endParaRPr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925" y="1600200"/>
            <a:ext cx="27590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CT-C: 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Screening option for colon cancer detection in asymptomatic patients 50 or older at average risk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Test repeated every 5 years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F/u OC for polyps &gt; 6mm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NOT recommended in patients with history of polyps or those of increased risk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Preventive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Primary:  prevent disease by reducing risk factors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smoking cessation, immunizations, PKU, diet /exercise counseling, smoke detectors, seatbelts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Secondary: detect disease or cancer early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Monitoring BP, weight measurements, blood tests, screening programs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>
              <a:solidFill>
                <a:srgbClr val="F2F2F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smtClean="0">
                <a:solidFill>
                  <a:srgbClr val="F2F2F2"/>
                </a:solidFill>
              </a:rPr>
              <a:t>Tertiary:  manage an existing disease to minimize negative consequences, prevent complications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solidFill>
                  <a:srgbClr val="F2F2F2"/>
                </a:solidFill>
              </a:rPr>
              <a:t>Allergen reduction in asthmatics, eye / foot checks in diabetics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>
              <a:solidFill>
                <a:srgbClr val="F2F2F2"/>
              </a:solidFill>
            </a:endParaRPr>
          </a:p>
        </p:txBody>
      </p:sp>
      <p:sp>
        <p:nvSpPr>
          <p:cNvPr id="4" name="Striped Right Arrow 3"/>
          <p:cNvSpPr>
            <a:spLocks noChangeArrowheads="1"/>
          </p:cNvSpPr>
          <p:nvPr/>
        </p:nvSpPr>
        <p:spPr bwMode="auto">
          <a:xfrm>
            <a:off x="254000" y="3762375"/>
            <a:ext cx="938213" cy="465138"/>
          </a:xfrm>
          <a:custGeom>
            <a:avLst/>
            <a:gdLst>
              <a:gd name="T0" fmla="*/ 705644 w 938213"/>
              <a:gd name="T1" fmla="*/ 0 h 465138"/>
              <a:gd name="T2" fmla="*/ 0 w 938213"/>
              <a:gd name="T3" fmla="*/ 232569 h 465138"/>
              <a:gd name="T4" fmla="*/ 705644 w 938213"/>
              <a:gd name="T5" fmla="*/ 465138 h 465138"/>
              <a:gd name="T6" fmla="*/ 938213 w 938213"/>
              <a:gd name="T7" fmla="*/ 232569 h 465138"/>
              <a:gd name="T8" fmla="*/ 3 60000 65536"/>
              <a:gd name="T9" fmla="*/ 2 60000 65536"/>
              <a:gd name="T10" fmla="*/ 1 60000 65536"/>
              <a:gd name="T11" fmla="*/ 0 60000 65536"/>
              <a:gd name="T12" fmla="*/ 72678 w 938213"/>
              <a:gd name="T13" fmla="*/ 116285 h 465138"/>
              <a:gd name="T14" fmla="*/ 821929 w 938213"/>
              <a:gd name="T15" fmla="*/ 348854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8213" h="465138">
                <a:moveTo>
                  <a:pt x="0" y="116285"/>
                </a:moveTo>
                <a:lnTo>
                  <a:pt x="14536" y="116285"/>
                </a:lnTo>
                <a:lnTo>
                  <a:pt x="14536" y="348854"/>
                </a:lnTo>
                <a:lnTo>
                  <a:pt x="0" y="348854"/>
                </a:lnTo>
                <a:close/>
                <a:moveTo>
                  <a:pt x="29071" y="116285"/>
                </a:moveTo>
                <a:lnTo>
                  <a:pt x="58142" y="116285"/>
                </a:lnTo>
                <a:lnTo>
                  <a:pt x="58142" y="348854"/>
                </a:lnTo>
                <a:lnTo>
                  <a:pt x="29071" y="348854"/>
                </a:lnTo>
                <a:close/>
                <a:moveTo>
                  <a:pt x="72678" y="116285"/>
                </a:moveTo>
                <a:lnTo>
                  <a:pt x="705644" y="116285"/>
                </a:lnTo>
                <a:lnTo>
                  <a:pt x="705644" y="0"/>
                </a:lnTo>
                <a:lnTo>
                  <a:pt x="938213" y="232569"/>
                </a:lnTo>
                <a:lnTo>
                  <a:pt x="705644" y="465138"/>
                </a:lnTo>
                <a:lnTo>
                  <a:pt x="705644" y="348854"/>
                </a:lnTo>
                <a:lnTo>
                  <a:pt x="72678" y="348854"/>
                </a:lnTo>
                <a:close/>
              </a:path>
            </a:pathLst>
          </a:cu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Lung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2</a:t>
            </a:r>
            <a:r>
              <a:rPr lang="en-US" baseline="30000" smtClean="0">
                <a:solidFill>
                  <a:srgbClr val="F2F2F2"/>
                </a:solidFill>
              </a:rPr>
              <a:t>nd</a:t>
            </a:r>
            <a:r>
              <a:rPr lang="en-US" smtClean="0">
                <a:solidFill>
                  <a:srgbClr val="F2F2F2"/>
                </a:solidFill>
              </a:rPr>
              <a:t> most common in US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228,190 new cases in 2013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159,480 deaths (27% of all CA related)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Up to 75% of patients present with symptoms due to advanced local or metastatic disease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5 year survival ~ 16% for all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BUT survival is highly dependent on stage 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73732" name="Picture 3" descr="Screen Shot 2014-04-03 at 10.20.31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25" y="784225"/>
            <a:ext cx="276701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5 year survival by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template</a:t>
            </a: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74756" name="Picture 3" descr="Screen Shot 2014-04-03 at 10.28.2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55713"/>
            <a:ext cx="84994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CXR: We’ve tried this before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There have been at least 7 well designed randomized trials with chest x-ray.  None have demonstrated a mortality benefit for chest radiographs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Why?  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Poor Sensitivity of radiographs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Some trials had an increased cancer detection rate but NOT in early stage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National Lung Screening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Randomized trial by NCI – compared annual low dose CT vs CXR for 3 years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* &gt;53,00 HIGH RISK men and women 55-74 with 30+ pack-year smoking history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Interim analysis found 20% improved lung-cancer specific mortality benefit with absolute reduction 62 deaths /100,000 person years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2F2F2"/>
                </a:solidFill>
              </a:rPr>
              <a:t>Overall 6.7% overall mortality benefit 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NLST: It’s working.  STOP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Trial stopped early for ethical reasons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~8.6 million in US would qualify using criterion </a:t>
            </a:r>
            <a:r>
              <a:rPr lang="en-US" smtClean="0">
                <a:solidFill>
                  <a:srgbClr val="F2F2F2"/>
                </a:solidFill>
                <a:sym typeface="Wingdings" pitchFamily="-108" charset="2"/>
              </a:rPr>
              <a:t> 12,000 lives saved PER YEAR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  <a:sym typeface="Wingdings" pitchFamily="-108" charset="2"/>
              </a:rPr>
              <a:t>LDCT may lead to decreased mortality from lung cancer by 18-25%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  <a:sym typeface="Wingdings" pitchFamily="-108" charset="2"/>
              </a:rPr>
              <a:t>Cost $126,000-269,000 quality adjusted life year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False + high:  96.4 % LDCT v 94.5 CXR</a:t>
            </a:r>
          </a:p>
          <a:p>
            <a:pPr eaLnBrk="1" hangingPunct="1"/>
            <a:endParaRPr lang="en-US" smtClean="0">
              <a:solidFill>
                <a:srgbClr val="F2F2F2"/>
              </a:solidFill>
              <a:sym typeface="Wingdings" pitchFamily="-108" charset="2"/>
            </a:endParaRP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NLST: 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2F2F2"/>
                </a:solidFill>
              </a:rPr>
              <a:t>Why did it work?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Select patient population of HIGH risk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High sensitivity of CT (94%), Sp (73%)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Fewer stage IV cancers found with LDCT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Most cancers Stage 1 or 2 (70% vs 57%)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Low complication rate of interventions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  <a:p>
            <a:pPr lvl="1" eaLnBrk="1" hangingPunct="1"/>
            <a:endParaRPr lang="en-US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Building a lung cancer program</a:t>
            </a:r>
          </a:p>
        </p:txBody>
      </p:sp>
      <p:pic>
        <p:nvPicPr>
          <p:cNvPr id="79875" name="Content Placeholder 4" descr="Screen Shot 2014-04-03 at 11.27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718" r="-27718"/>
          <a:stretch>
            <a:fillRect/>
          </a:stretch>
        </p:blipFill>
        <p:spPr/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Building a program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Build comprehensive lung cancer screening program infrastructure from the ground up.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ung cancer screening program coordinator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atient  navigator position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adiology working group : radiologists,  technologists, administrative director, scheduling team leaders, and  PACS </a:t>
            </a:r>
            <a:r>
              <a:rPr lang="en-US" dirty="0" err="1" smtClean="0">
                <a:solidFill>
                  <a:schemeClr val="bg1"/>
                </a:solidFill>
              </a:rPr>
              <a:t>adminstrator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Program elements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Toll-free number </a:t>
            </a:r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dirty="0" smtClean="0">
                <a:solidFill>
                  <a:schemeClr val="bg1"/>
                </a:solidFill>
                <a:latin typeface="Constantia" pitchFamily="-72" charset="0"/>
              </a:rPr>
              <a:t>Central acceptance and routing of program-directed patient inquiries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Intake forms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Call center script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FAQ document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Patient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Program literature</a:t>
            </a:r>
          </a:p>
          <a:p>
            <a:endParaRPr lang="en-US" sz="4400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400" b="1" dirty="0" smtClean="0">
                <a:solidFill>
                  <a:schemeClr val="bg1"/>
                </a:solidFill>
                <a:latin typeface="Constantia" pitchFamily="-72" charset="0"/>
              </a:rPr>
              <a:t>Low-dose lung cancer screening scanning protocols</a:t>
            </a:r>
          </a:p>
          <a:p>
            <a:endParaRPr lang="en-US" b="1" dirty="0" smtClean="0">
              <a:solidFill>
                <a:schemeClr val="bg1"/>
              </a:solidFill>
              <a:latin typeface="Constantia" pitchFamily="-72" charset="0"/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Standardize reporting:  LUNG-RADS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b="1" dirty="0" err="1" smtClean="0">
                <a:solidFill>
                  <a:schemeClr val="bg1"/>
                </a:solidFill>
                <a:latin typeface="Constantia" pitchFamily="-72" charset="0"/>
              </a:rPr>
              <a:t>LungRADS</a:t>
            </a:r>
            <a:r>
              <a:rPr lang="en-US" sz="5100" b="1" dirty="0" smtClean="0">
                <a:solidFill>
                  <a:schemeClr val="bg1"/>
                </a:solidFill>
                <a:latin typeface="Constantia" pitchFamily="-72" charset="0"/>
              </a:rPr>
              <a:t> 1:</a:t>
            </a:r>
            <a:r>
              <a:rPr lang="en-US" sz="5100" dirty="0" smtClean="0">
                <a:solidFill>
                  <a:schemeClr val="bg1"/>
                </a:solidFill>
                <a:latin typeface="Constantia" pitchFamily="-72" charset="0"/>
              </a:rPr>
              <a:t> Negative - next LDCT in 12 months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Solid nodules </a:t>
            </a:r>
            <a:r>
              <a:rPr lang="en-US" sz="3600" b="1" dirty="0" smtClean="0">
                <a:solidFill>
                  <a:schemeClr val="bg1"/>
                </a:solidFill>
                <a:latin typeface="Constantia" pitchFamily="-72" charset="0"/>
              </a:rPr>
              <a:t>&lt; 4 mm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Ground glass nodules &lt; 5 mm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Characteristically benign findings: </a:t>
            </a:r>
            <a:r>
              <a:rPr lang="en-US" sz="3600" dirty="0" err="1" smtClean="0">
                <a:solidFill>
                  <a:schemeClr val="bg1"/>
                </a:solidFill>
                <a:latin typeface="Constantia" pitchFamily="-72" charset="0"/>
              </a:rPr>
              <a:t>atelectasis</a:t>
            </a:r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, scarring, calcified </a:t>
            </a:r>
            <a:r>
              <a:rPr lang="en-US" sz="3600" dirty="0" err="1" smtClean="0">
                <a:solidFill>
                  <a:schemeClr val="bg1"/>
                </a:solidFill>
                <a:latin typeface="Constantia" pitchFamily="-72" charset="0"/>
              </a:rPr>
              <a:t>granuloma</a:t>
            </a:r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, etc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5100" b="1" dirty="0" err="1" smtClean="0">
                <a:solidFill>
                  <a:schemeClr val="bg1"/>
                </a:solidFill>
                <a:latin typeface="Constantia" pitchFamily="-72" charset="0"/>
              </a:rPr>
              <a:t>LungRADS</a:t>
            </a:r>
            <a:r>
              <a:rPr lang="en-US" sz="5100" b="1" dirty="0" smtClean="0">
                <a:solidFill>
                  <a:schemeClr val="bg1"/>
                </a:solidFill>
                <a:latin typeface="Constantia" pitchFamily="-72" charset="0"/>
              </a:rPr>
              <a:t> 2:</a:t>
            </a:r>
            <a:r>
              <a:rPr lang="en-US" sz="5100" dirty="0" smtClean="0">
                <a:solidFill>
                  <a:schemeClr val="bg1"/>
                </a:solidFill>
                <a:latin typeface="Constantia" pitchFamily="-72" charset="0"/>
              </a:rPr>
              <a:t> Benign - next LDCT in 12 months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Solid nodules </a:t>
            </a:r>
            <a:r>
              <a:rPr lang="en-US" sz="3600" b="1" dirty="0" smtClean="0">
                <a:solidFill>
                  <a:schemeClr val="bg1"/>
                </a:solidFill>
                <a:latin typeface="Constantia" pitchFamily="-72" charset="0"/>
              </a:rPr>
              <a:t>&gt; 4 mm but stable for &gt; 2 years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Biopsy proven benign histology (</a:t>
            </a:r>
            <a:r>
              <a:rPr lang="en-US" sz="3600" dirty="0" err="1" smtClean="0">
                <a:solidFill>
                  <a:schemeClr val="bg1"/>
                </a:solidFill>
                <a:latin typeface="Constantia" pitchFamily="-72" charset="0"/>
              </a:rPr>
              <a:t>eg</a:t>
            </a:r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, necrotizing </a:t>
            </a:r>
            <a:r>
              <a:rPr lang="en-US" sz="3600" dirty="0" err="1" smtClean="0">
                <a:solidFill>
                  <a:schemeClr val="bg1"/>
                </a:solidFill>
                <a:latin typeface="Constantia" pitchFamily="-72" charset="0"/>
              </a:rPr>
              <a:t>granuloma</a:t>
            </a:r>
            <a:r>
              <a:rPr lang="en-US" sz="3600" dirty="0" smtClean="0">
                <a:solidFill>
                  <a:schemeClr val="bg1"/>
                </a:solidFill>
                <a:latin typeface="Constantia" pitchFamily="-72" charset="0"/>
              </a:rPr>
              <a:t>)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5100" b="1" dirty="0" err="1" smtClean="0">
                <a:solidFill>
                  <a:schemeClr val="bg1"/>
                </a:solidFill>
                <a:latin typeface="Constantia" pitchFamily="-72" charset="0"/>
              </a:rPr>
              <a:t>LungRADS</a:t>
            </a:r>
            <a:r>
              <a:rPr lang="en-US" sz="5100" b="1" dirty="0" smtClean="0">
                <a:solidFill>
                  <a:schemeClr val="bg1"/>
                </a:solidFill>
                <a:latin typeface="Constantia" pitchFamily="-72" charset="0"/>
              </a:rPr>
              <a:t> 3: </a:t>
            </a:r>
            <a:r>
              <a:rPr lang="en-US" sz="5100" dirty="0" smtClean="0">
                <a:solidFill>
                  <a:schemeClr val="bg1"/>
                </a:solidFill>
                <a:latin typeface="Constantia" pitchFamily="-72" charset="0"/>
              </a:rPr>
              <a:t>Positive, likely benign (&lt; 4% chance of malignancy)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Solid nodules </a:t>
            </a:r>
            <a:r>
              <a:rPr lang="en-US" b="1" dirty="0" smtClean="0">
                <a:solidFill>
                  <a:schemeClr val="bg1"/>
                </a:solidFill>
                <a:latin typeface="Constantia" pitchFamily="-72" charset="0"/>
              </a:rPr>
              <a:t>4-8 mm </a:t>
            </a:r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or ground glass nodules &gt; 5 mm next LDCT in 3-6 months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Constantia" pitchFamily="-72" charset="0"/>
              </a:rPr>
              <a:t>Stable nodules without documented 2 years of stability </a:t>
            </a:r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next LDCT in 6-12 months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Constantia" pitchFamily="-72" charset="0"/>
              </a:rPr>
              <a:t>Probable infection/inflammation </a:t>
            </a:r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→ next LDCT in 1·2 months, consider antibiotics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A population based strategy to identify an a disease in people without signs or symptoms of the disease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Screening is unique in that it tests people apparently in good health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  <a:cs typeface="+mn-cs"/>
              </a:rPr>
              <a:t>Types: 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Universal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Case finding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n-ea"/>
              </a:rPr>
              <a:t>Find those at increased risk 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0" y="4348163"/>
            <a:ext cx="27876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LungRADS</a:t>
            </a:r>
            <a:r>
              <a:rPr lang="en-US" dirty="0" smtClean="0">
                <a:solidFill>
                  <a:srgbClr val="FFFF00"/>
                </a:solidFill>
              </a:rPr>
              <a:t> (2)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4500" b="1" dirty="0" err="1" smtClean="0">
                <a:solidFill>
                  <a:schemeClr val="bg1"/>
                </a:solidFill>
                <a:latin typeface="Constantia" pitchFamily="-72" charset="0"/>
              </a:rPr>
              <a:t>LungRADS</a:t>
            </a:r>
            <a:r>
              <a:rPr lang="en-US" sz="4500" b="1" dirty="0" smtClean="0">
                <a:solidFill>
                  <a:schemeClr val="bg1"/>
                </a:solidFill>
                <a:latin typeface="Constantia" pitchFamily="-72" charset="0"/>
              </a:rPr>
              <a:t> 4</a:t>
            </a:r>
            <a:r>
              <a:rPr lang="en-US" sz="4500" dirty="0" smtClean="0">
                <a:solidFill>
                  <a:schemeClr val="bg1"/>
                </a:solidFill>
                <a:latin typeface="Constantia" pitchFamily="-72" charset="0"/>
              </a:rPr>
              <a:t>: </a:t>
            </a:r>
            <a:r>
              <a:rPr lang="en-US" sz="4500" b="1" dirty="0" smtClean="0">
                <a:solidFill>
                  <a:schemeClr val="bg1"/>
                </a:solidFill>
                <a:latin typeface="Constantia" pitchFamily="-72" charset="0"/>
              </a:rPr>
              <a:t>Positive</a:t>
            </a:r>
            <a:r>
              <a:rPr lang="en-US" sz="4500" dirty="0" smtClean="0">
                <a:solidFill>
                  <a:schemeClr val="bg1"/>
                </a:solidFill>
                <a:latin typeface="Constantia" pitchFamily="-72" charset="0"/>
              </a:rPr>
              <a:t>, suspicious for malignancy (&gt; 4% chance of malignancy)</a:t>
            </a:r>
          </a:p>
          <a:p>
            <a:pPr lvl="1"/>
            <a:r>
              <a:rPr lang="en-US" sz="4500" dirty="0" smtClean="0">
                <a:solidFill>
                  <a:schemeClr val="bg1"/>
                </a:solidFill>
                <a:latin typeface="Constantia" pitchFamily="-72" charset="0"/>
              </a:rPr>
              <a:t>Growing solid </a:t>
            </a:r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or ground glass nodule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Solid nodule greater than 8 mm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Other findings suspicious for malignancy (</a:t>
            </a:r>
            <a:r>
              <a:rPr lang="en-US" dirty="0" err="1" smtClean="0">
                <a:solidFill>
                  <a:schemeClr val="bg1"/>
                </a:solidFill>
                <a:latin typeface="Constantia" pitchFamily="-72" charset="0"/>
              </a:rPr>
              <a:t>adenopathy</a:t>
            </a:r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/effusion)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tantia" pitchFamily="-72" charset="0"/>
              </a:rPr>
              <a:t>Pulmonary consultation advised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500" b="1" dirty="0" err="1" smtClean="0">
                <a:solidFill>
                  <a:schemeClr val="bg1"/>
                </a:solidFill>
                <a:latin typeface="Constantia" pitchFamily="-72" charset="0"/>
              </a:rPr>
              <a:t>LungRADS</a:t>
            </a:r>
            <a:r>
              <a:rPr lang="en-US" sz="4500" b="1" dirty="0" smtClean="0">
                <a:solidFill>
                  <a:schemeClr val="bg1"/>
                </a:solidFill>
                <a:latin typeface="Constantia" pitchFamily="-72" charset="0"/>
              </a:rPr>
              <a:t> 5</a:t>
            </a:r>
            <a:r>
              <a:rPr lang="en-US" sz="4500" dirty="0" smtClean="0">
                <a:solidFill>
                  <a:schemeClr val="bg1"/>
                </a:solidFill>
                <a:latin typeface="Constantia" pitchFamily="-72" charset="0"/>
              </a:rPr>
              <a:t>: Known cancer</a:t>
            </a:r>
          </a:p>
          <a:p>
            <a:endParaRPr lang="en-US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en-US" sz="4500" b="1" dirty="0" smtClean="0">
                <a:solidFill>
                  <a:schemeClr val="bg1"/>
                </a:solidFill>
                <a:latin typeface="Constantia" pitchFamily="-72" charset="0"/>
              </a:rPr>
              <a:t>Significant incidental findings "Category S":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Constantia" pitchFamily="-72" charset="0"/>
              </a:rPr>
              <a:t>Positive(P) or Negative(N)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  <a:latin typeface="Constantia" pitchFamily="-72" charset="0"/>
              </a:rPr>
              <a:t>Indeterminate breast, liver, kidney, adrenal lesions, aneurysms, etc</a:t>
            </a:r>
          </a:p>
          <a:p>
            <a:pPr lvl="1"/>
            <a:endParaRPr lang="en-US" b="1" dirty="0" smtClean="0">
              <a:solidFill>
                <a:schemeClr val="bg1"/>
              </a:solidFill>
              <a:latin typeface="Constantia" pitchFamily="-72" charset="0"/>
            </a:endParaRPr>
          </a:p>
          <a:p>
            <a:r>
              <a:rPr lang="pt-BR" sz="4400" b="1" dirty="0" smtClean="0">
                <a:solidFill>
                  <a:schemeClr val="bg1"/>
                </a:solidFill>
                <a:latin typeface="Constantia" pitchFamily="-72" charset="0"/>
              </a:rPr>
              <a:t>10 final assessments (1P, 1N, 2P, 2N, 3P, 3N, 4P, 4N, 5P, 5N)</a:t>
            </a:r>
            <a:endParaRPr lang="en-US" sz="4400" b="1" dirty="0" smtClean="0">
              <a:solidFill>
                <a:schemeClr val="bg1"/>
              </a:solidFill>
              <a:latin typeface="Constantia" pitchFamily="-72" charset="0"/>
            </a:endParaRP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 	Group 1 	Group 2 	</a:t>
            </a:r>
            <a:r>
              <a:rPr lang="en-US" b="1" dirty="0" err="1" smtClean="0">
                <a:solidFill>
                  <a:schemeClr val="bg1"/>
                </a:solidFill>
              </a:rPr>
              <a:t>Lahey</a:t>
            </a:r>
            <a:r>
              <a:rPr lang="en-US" b="1" dirty="0" smtClean="0">
                <a:solidFill>
                  <a:schemeClr val="bg1"/>
                </a:solidFill>
              </a:rPr>
              <a:t>  NLST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Positive: 					Overall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nodule 	23.8% 		28.1% 		25% 	27%*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Positive: 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infection 	5.4% 		6.1% 		5.6% 	NR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 positive 	5.4% 		6.1% 		5.6% 	10.2%*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Note: *; NLST  </a:t>
            </a:r>
            <a:r>
              <a:rPr lang="en-US" b="1" dirty="0" smtClean="0">
                <a:solidFill>
                  <a:schemeClr val="bg1"/>
                </a:solidFill>
              </a:rPr>
              <a:t>National Lung Screening Trial</a:t>
            </a:r>
            <a:r>
              <a:rPr lang="en-US" dirty="0" smtClean="0">
                <a:solidFill>
                  <a:schemeClr val="bg1"/>
                </a:solidFill>
              </a:rPr>
              <a:t>; NR  not reported.</a:t>
            </a: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Patient Access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Who is going to pay?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Most public and private payers, including CMS, currently do not reimburse for CT lung screening, with a few notable exceptions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Self-pay rates for CT lung screening (ranging from $99 to $1,000) create access disparities among high-risk individuals of varying financial means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Low-volume screening is potentially ineffective, as 320 individuals need to be screened to save 1 life according to the </a:t>
            </a:r>
            <a:r>
              <a:rPr lang="en-US" sz="3600" dirty="0" smtClean="0">
                <a:solidFill>
                  <a:schemeClr val="bg1"/>
                </a:solidFill>
              </a:rPr>
              <a:t>NLST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Free?</a:t>
            </a: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Business Considerations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Availability of downtime on installed CT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Use scan when outpatient activity at the institution decreases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F2F2F2"/>
                </a:solidFill>
              </a:rPr>
              <a:t>Relatively quick exam.  No IV or contrast needed.  Simple protocol.</a:t>
            </a:r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Financial Considerations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By modeling the </a:t>
            </a:r>
            <a:r>
              <a:rPr lang="en-US" dirty="0" err="1" smtClean="0">
                <a:solidFill>
                  <a:schemeClr val="bg1"/>
                </a:solidFill>
              </a:rPr>
              <a:t>Lahey</a:t>
            </a:r>
            <a:r>
              <a:rPr lang="en-US" dirty="0" smtClean="0">
                <a:solidFill>
                  <a:schemeClr val="bg1"/>
                </a:solidFill>
              </a:rPr>
              <a:t> experience, 60% to 80% of the revenue available to offset the cost of free screening would be derived from treating lung cancer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years 3 to 10, the revenue derived from interval diagnostic LDCT follow-up of small pulmonary nodules and lung cancer treatment become equally important revenue sources.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20-30% of scans generate more imaging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rgbClr val="F2F2F2"/>
              </a:solidFill>
            </a:endParaRPr>
          </a:p>
          <a:p>
            <a:pPr lvl="1" eaLnBrk="1" hangingPunct="1"/>
            <a:endParaRPr lang="en-US" dirty="0" smtClean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Table 3. Positive results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err="1" smtClean="0">
                <a:solidFill>
                  <a:srgbClr val="FFFF00"/>
                </a:solidFill>
              </a:rPr>
              <a:t>Lahey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vs</a:t>
            </a:r>
            <a:r>
              <a:rPr lang="en-US" sz="3600" b="1" dirty="0" smtClean="0">
                <a:solidFill>
                  <a:srgbClr val="FFFF00"/>
                </a:solidFill>
              </a:rPr>
              <a:t> National Lung Screening Trial (NLST)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Result 	Group 1 	Group 2 	</a:t>
            </a:r>
            <a:r>
              <a:rPr lang="en-US" sz="2400" b="1" dirty="0" err="1" smtClean="0"/>
              <a:t>Lahey</a:t>
            </a:r>
            <a:r>
              <a:rPr lang="en-US" sz="2400" b="1" dirty="0" smtClean="0"/>
              <a:t>  NLST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Positive: 					Overall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nodule 	23.8% 		28.1% 		25% 	27%*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Positive: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infection 	5.4% 		6.1% 		5.6% 	NR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 positive 	5.4% 		6.1% 		5.6% 	10.2%*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Note: *; NLST  </a:t>
            </a:r>
            <a:r>
              <a:rPr lang="en-US" sz="2400" b="1" dirty="0" smtClean="0">
                <a:solidFill>
                  <a:schemeClr val="bg1"/>
                </a:solidFill>
              </a:rPr>
              <a:t>National Lung Screening Trial</a:t>
            </a:r>
            <a:r>
              <a:rPr lang="en-US" sz="2400" dirty="0" smtClean="0">
                <a:solidFill>
                  <a:schemeClr val="bg1"/>
                </a:solidFill>
              </a:rPr>
              <a:t>; NR  not reported.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Patient </a:t>
            </a:r>
            <a:r>
              <a:rPr lang="en-US" sz="3600" b="1" dirty="0" err="1" smtClean="0">
                <a:solidFill>
                  <a:srgbClr val="FFC000"/>
                </a:solidFill>
              </a:rPr>
              <a:t>Questionaire</a:t>
            </a:r>
            <a:r>
              <a:rPr lang="en-US" sz="3600" b="1" dirty="0" smtClean="0">
                <a:solidFill>
                  <a:srgbClr val="FFC000"/>
                </a:solidFill>
              </a:rPr>
              <a:t/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Who should get an LDCT lung screening exam?</a:t>
            </a:r>
            <a:endParaRPr lang="en-US" sz="3600" dirty="0" smtClean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LDCT lung screening is recommended for the following groups of people who are at high risk for lung cancer.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Those who have symptoms of a lung condition at the time of screening, such as a new cough or shortness of breath, are not eligible.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• </a:t>
            </a:r>
            <a:r>
              <a:rPr lang="en-US" b="1" dirty="0" smtClean="0">
                <a:solidFill>
                  <a:schemeClr val="bg1"/>
                </a:solidFill>
                <a:ea typeface="+mn-ea"/>
                <a:cs typeface="+mn-cs"/>
              </a:rPr>
              <a:t>Group 1: People ages 55−74 who have smoked at least an average of 1 pack a day for 30 years. This includes people who 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still smoke or have quit within the past 15 years.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• </a:t>
            </a:r>
            <a:r>
              <a:rPr lang="en-US" b="1" dirty="0" smtClean="0">
                <a:solidFill>
                  <a:schemeClr val="bg1"/>
                </a:solidFill>
                <a:ea typeface="+mn-ea"/>
                <a:cs typeface="+mn-cs"/>
              </a:rPr>
              <a:t>Group 2: People ages 50−74 who currently or in the past have smoked at least an average of 1 pack a day for 20 years.</a:t>
            </a: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 They must also have at least 1 other risk factor for lung cancer, not including exposure to secondhand smoke.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How is the exam performed?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LDCT lung screening is one of the easiest screening exams you can have. The exam takes less than 10 seconds.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medications are given, and no needles are used.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 can eat before and after the exam.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 do not even need to get changed as long as the clothing on your chest does not contain metal.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 must, however, be able to hold your breath for at least 6 seconds while the chest scan is being taken.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Radiation exposure: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LDCT lung screening uses radiation to create images of your lung.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Radiation can increase a person’s risk of cancer.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By using special techniques, the amount of radiation in LDCT lung screening is small—about the same amount a person would receive from a screening mammogram.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Further, your doctor has determined that the benefits of the screening outweigh the risks of being exposed to the small amount of radiation from this exam.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a typeface="+mj-ea"/>
                <a:cs typeface="+mj-cs"/>
              </a:rPr>
              <a:t>False positives/additional testing: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LDCT lung screening very often finds something in the lung that could be cancer but in fact is not. This is called a false positive.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False positive tests often cause anxiety.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In order to make sure these findings are not cancer, you may need to have more tests. These tests will be performed only if you give us permission.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Occasionally, patients need a procedure, such as a biopsy, that can have potential side effects.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For more information on false positives, see “What can I expect from the results?”</a:t>
            </a:r>
            <a:endParaRPr lang="en-US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Screening: 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1.  Should be important health problem (scope or degree)</a:t>
            </a:r>
          </a:p>
          <a:p>
            <a:pPr lvl="2" eaLnBrk="1" hangingPunct="1"/>
            <a:r>
              <a:rPr lang="en-US" smtClean="0">
                <a:solidFill>
                  <a:srgbClr val="F2F2F2"/>
                </a:solidFill>
              </a:rPr>
              <a:t>acne vs melanoma</a:t>
            </a:r>
          </a:p>
          <a:p>
            <a:pPr lvl="2" eaLnBrk="1" hangingPunct="1"/>
            <a:r>
              <a:rPr lang="en-US" smtClean="0">
                <a:solidFill>
                  <a:srgbClr val="F2F2F2"/>
                </a:solidFill>
              </a:rPr>
              <a:t>diabetes versus Batten’s disease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2.  A treatment exists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3.  Facilities are available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4.  There is a latent stage of disease 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5.  A test is available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479675" y="6126163"/>
            <a:ext cx="4221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Calibri" pitchFamily="34" charset="0"/>
              </a:rPr>
              <a:t>Wilson’s Criteria, WHO guidelines 1968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a typeface="+mj-ea"/>
                <a:cs typeface="+mj-cs"/>
              </a:rPr>
              <a:t>Findings not related to lung cancer: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Your LDCT lung screening exam also captures images of areas of your body next to your lungs.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 a small percentage of cases (5%−10%), the CT scan will show an abnormal finding in one of these areas, such as your kidneys, adrenal glands, liver or thyroid.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This finding may not be serious; however, you may need to be examined further.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Your healthcare provider who ordered your exam can help determine what, if any, additional testing you may need.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a typeface="+mj-ea"/>
                <a:cs typeface="+mj-cs"/>
              </a:rPr>
              <a:t>What can I expect from the results?</a:t>
            </a:r>
            <a:endParaRPr lang="en-US" dirty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About 1 out of 4 LDCT lung screening exams will find something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that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may require additional imaging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or evaluation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. Most of the time these findings are lung nodules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.</a:t>
            </a: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Lung nodules are very small collections of tissue in the lung. These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are 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very common, and the vast majority— more than 97%—are not cancer (benign). Most are normal lymph nodes or small areas of scarring from past infections</a:t>
            </a: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.</a:t>
            </a: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solidFill>
                  <a:schemeClr val="bg1"/>
                </a:solidFill>
                <a:ea typeface="+mn-ea"/>
                <a:cs typeface="+mn-cs"/>
              </a:rPr>
              <a:t>Less commonly, lung nodules are cancer. If a small lung nodule is found to be cancer, the cancer can be cured more than 90% of the time. That is why we are screening you.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What can we expect in radiology?</a:t>
            </a:r>
            <a:endParaRPr lang="en-US" dirty="0">
              <a:solidFill>
                <a:srgbClr val="FF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Increase in the use of preventive medicine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Increased utilization of screening programs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selective patient populations in screening programs to maximize those who most benefit and decrease costs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Emerging technologies that we will have to learn how to employ efficiently and effectively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And…. Working with great technologists!</a:t>
            </a:r>
            <a:endParaRPr lang="en-US" dirty="0">
              <a:solidFill>
                <a:srgbClr val="FFFF66"/>
              </a:solidFill>
            </a:endParaRPr>
          </a:p>
        </p:txBody>
      </p:sp>
      <p:pic>
        <p:nvPicPr>
          <p:cNvPr id="4" name="Content Placeholder 5" descr="Unknown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715" r="-18715"/>
          <a:stretch>
            <a:fillRect/>
          </a:stretch>
        </p:blipFill>
        <p:spPr>
          <a:xfrm>
            <a:off x="436253" y="1811548"/>
            <a:ext cx="8250547" cy="453749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Screening:  Principles(2)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6.  Population accepts the test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7.  Natural history of disease understood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8.  Policy who to treat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9.  Cost balanced</a:t>
            </a:r>
          </a:p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10.  Continuous process</a:t>
            </a:r>
          </a:p>
          <a:p>
            <a:pPr eaLnBrk="1" hangingPunct="1"/>
            <a:endParaRPr lang="en-US" smtClean="0">
              <a:solidFill>
                <a:srgbClr val="F2F2F2"/>
              </a:solidFill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75" y="3413125"/>
            <a:ext cx="344328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350" y="4586288"/>
            <a:ext cx="29495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5008</TotalTime>
  <Words>3551</Words>
  <Application>Microsoft Office PowerPoint</Application>
  <PresentationFormat>On-screen Show (4:3)</PresentationFormat>
  <Paragraphs>473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Arial</vt:lpstr>
      <vt:lpstr>ヒラギノ角ゴ Pro W3</vt:lpstr>
      <vt:lpstr>Calibri</vt:lpstr>
      <vt:lpstr>Wingdings</vt:lpstr>
      <vt:lpstr>Office Theme</vt:lpstr>
      <vt:lpstr>IMAGED BASED SCREENING PROGRAMS</vt:lpstr>
      <vt:lpstr>Learning Objectives</vt:lpstr>
      <vt:lpstr>WELCOME!</vt:lpstr>
      <vt:lpstr>And thank you!</vt:lpstr>
      <vt:lpstr>Preventive medicine</vt:lpstr>
      <vt:lpstr>Preventive Medicine</vt:lpstr>
      <vt:lpstr>Screening</vt:lpstr>
      <vt:lpstr>Screening:  Principles</vt:lpstr>
      <vt:lpstr>Screening:  Principles(2)</vt:lpstr>
      <vt:lpstr>Common Screening Programs</vt:lpstr>
      <vt:lpstr>Screening Rationale</vt:lpstr>
      <vt:lpstr>Screening:  Limitations</vt:lpstr>
      <vt:lpstr>Screening:  Limitations (2)</vt:lpstr>
      <vt:lpstr>M.P.H - Basics</vt:lpstr>
      <vt:lpstr>M.P.H – Basics (2)</vt:lpstr>
      <vt:lpstr>Classic 2 x 2</vt:lpstr>
      <vt:lpstr>Sensitivity</vt:lpstr>
      <vt:lpstr>Specificity</vt:lpstr>
      <vt:lpstr>Trade Off:  Sn vs Sp</vt:lpstr>
      <vt:lpstr>Consequences of Sn / Sp</vt:lpstr>
      <vt:lpstr>What does my test mean?</vt:lpstr>
      <vt:lpstr>Positive Predictive Value</vt:lpstr>
      <vt:lpstr>Negative Predictive Value</vt:lpstr>
      <vt:lpstr>Predictive Values</vt:lpstr>
      <vt:lpstr>Bayes Theorem</vt:lpstr>
      <vt:lpstr>2 Populations of 10,0000</vt:lpstr>
      <vt:lpstr>Screening Problems</vt:lpstr>
      <vt:lpstr>Lead time Bias</vt:lpstr>
      <vt:lpstr>Length time bias</vt:lpstr>
      <vt:lpstr>Overdiagnosis</vt:lpstr>
      <vt:lpstr>So with that….</vt:lpstr>
      <vt:lpstr>Breast Cancer - Scope</vt:lpstr>
      <vt:lpstr>Breast Cancer - Statistics</vt:lpstr>
      <vt:lpstr>Mammograms – Early Successes</vt:lpstr>
      <vt:lpstr>Problems</vt:lpstr>
      <vt:lpstr>IMPROVEMENT: Finding it – or treating it?</vt:lpstr>
      <vt:lpstr>Mammo - Harms</vt:lpstr>
      <vt:lpstr>Harms – False Positives</vt:lpstr>
      <vt:lpstr>What to do with women 40-50?</vt:lpstr>
      <vt:lpstr>Age groups</vt:lpstr>
      <vt:lpstr>Slide 41</vt:lpstr>
      <vt:lpstr>template</vt:lpstr>
      <vt:lpstr>Where does that leave us?</vt:lpstr>
      <vt:lpstr>Slide 44</vt:lpstr>
      <vt:lpstr>Cost Efficacy</vt:lpstr>
      <vt:lpstr>Future improvements</vt:lpstr>
      <vt:lpstr>Technological:  Breast MRI</vt:lpstr>
      <vt:lpstr>Technological:  US</vt:lpstr>
      <vt:lpstr>Technological:  Tomosynthesis</vt:lpstr>
      <vt:lpstr>Technological:  Contrast enhanced spectral mammography</vt:lpstr>
      <vt:lpstr>Abdominal Aortic Aneurysm: Finding a silent killer</vt:lpstr>
      <vt:lpstr>AAA:  US</vt:lpstr>
      <vt:lpstr>USPTF Guidelines</vt:lpstr>
      <vt:lpstr>Colon Cancer</vt:lpstr>
      <vt:lpstr>CT-Colonoscopy: Technique</vt:lpstr>
      <vt:lpstr>CT-C:  Performance</vt:lpstr>
      <vt:lpstr>Safety / Satisfaction</vt:lpstr>
      <vt:lpstr>CT Colonoscopy: If you build it, they might not come…</vt:lpstr>
      <vt:lpstr>CT-C:  Recommendations</vt:lpstr>
      <vt:lpstr>Lung Cancer</vt:lpstr>
      <vt:lpstr>5 year survival by stage</vt:lpstr>
      <vt:lpstr>CXR: We’ve tried this before</vt:lpstr>
      <vt:lpstr>National Lung Screening Trial</vt:lpstr>
      <vt:lpstr>NLST: It’s working.  STOP IT!</vt:lpstr>
      <vt:lpstr>NLST:  Success</vt:lpstr>
      <vt:lpstr>Building a lung cancer program</vt:lpstr>
      <vt:lpstr>Building a program</vt:lpstr>
      <vt:lpstr>Program elements</vt:lpstr>
      <vt:lpstr>Standardize reporting:  LUNG-RADS</vt:lpstr>
      <vt:lpstr>LungRADS (2)</vt:lpstr>
      <vt:lpstr>template</vt:lpstr>
      <vt:lpstr>Patient Access</vt:lpstr>
      <vt:lpstr>Business Considerations</vt:lpstr>
      <vt:lpstr>Financial Considerations</vt:lpstr>
      <vt:lpstr>Table 3. Positive results Lahey vs National Lung Screening Trial (NLST)</vt:lpstr>
      <vt:lpstr>Patient Questionaire Who should get an LDCT lung screening exam?</vt:lpstr>
      <vt:lpstr>How is the exam performed?</vt:lpstr>
      <vt:lpstr>Radiation exposure:</vt:lpstr>
      <vt:lpstr>False positives/additional testing:</vt:lpstr>
      <vt:lpstr>Findings not related to lung cancer:</vt:lpstr>
      <vt:lpstr>What can I expect from the results?</vt:lpstr>
      <vt:lpstr>What can we expect in radiology?</vt:lpstr>
      <vt:lpstr>And…. Working with great technologists!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IMAGED BASED SCREENING PROGRAMS</dc:title>
  <dc:creator>Michael  Luck</dc:creator>
  <cp:lastModifiedBy>mluck</cp:lastModifiedBy>
  <cp:revision>24</cp:revision>
  <dcterms:created xsi:type="dcterms:W3CDTF">2014-03-31T16:59:40Z</dcterms:created>
  <dcterms:modified xsi:type="dcterms:W3CDTF">2014-04-04T12:01:05Z</dcterms:modified>
</cp:coreProperties>
</file>